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5" r:id="rId5"/>
  </p:sldIdLst>
  <p:sldSz cx="9144000" cy="27432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C4F"/>
    <a:srgbClr val="CED3D4"/>
    <a:srgbClr val="212F3F"/>
    <a:srgbClr val="56A2C3"/>
    <a:srgbClr val="E12C3B"/>
    <a:srgbClr val="195E65"/>
    <a:srgbClr val="143C3E"/>
    <a:srgbClr val="F38156"/>
    <a:srgbClr val="FDD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564" y="16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2B8B70-107C-431E-A1BB-D62DAF7CD5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BEC3E-B38A-488C-88D8-D0EDE4D24B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AEE3A7-7A43-4C43-8DF0-208065A80DF0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6E86B7F-D2E8-4299-89D0-C715905DF9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A69057-724F-4A54-A6D6-194EC8030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86518-CE50-4425-A8CB-EF2DF71667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8DC-951D-44EC-B21C-E7B3F8AAC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783B03-9000-4604-AEDC-CC348622E2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21702"/>
            <a:ext cx="7772400" cy="588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44800"/>
            <a:ext cx="64008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3D2F2-0BD2-4472-9CF3-D106E343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5237DE-71FC-4AF3-A176-ED571EF1D8C5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D84E1-06D3-441E-AC40-09AEAD0D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D676B-D507-40DC-872E-8167D323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6F3F4-C29E-49B4-993B-9604B7EA0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9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0381B-DD14-4F8E-86DB-3510D569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009E0-FF24-4E58-928F-18DE303B9FAB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EB874-B4BB-4275-9FD2-D18354E9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BF29-CD79-49AE-A9C4-81414390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71D7B-BA37-4933-8641-9D6B0A0C1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45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94200"/>
            <a:ext cx="2057400" cy="936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94200"/>
            <a:ext cx="6019800" cy="936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F61AD-A41F-41D0-B2DD-DF5CF04B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8495D-7DC5-42D0-A6D0-5AAA063D9267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5C133-F58E-4CC6-91D9-B646F2C3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6CEBD-1344-48CD-BFB5-9B0790E3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D758F-8D0D-481A-80F9-885A6BEC5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03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EA6FF-5147-491A-82AF-A625B38F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CD96F7-8525-46F8-8255-FF7B2B55856C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415B6-87EC-4BA0-894D-A40B6AFD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4BC94-8B41-4B8A-9074-F0798A43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56A0E-CAF2-42A8-AEBF-65BA49DCE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6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627602"/>
            <a:ext cx="7772400" cy="5448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626854"/>
            <a:ext cx="7772400" cy="600074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68C5-8BF2-4459-BDB7-3CBB244C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7B920-E955-4A6D-845D-3497C3B90264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F8D4F-0092-4337-9CEC-70AA91C8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53EFC-38BC-4F4F-A3F6-4D58B6DC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E9A22-B455-4BE2-A7D1-30ED815A1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05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03200"/>
            <a:ext cx="4038600" cy="7241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03200"/>
            <a:ext cx="4038600" cy="7241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718D90-FB40-469C-A553-83A4C4EE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EAAF5C-C5FA-4990-B45E-B65AB665D051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B9C306-2EF0-498E-B274-585ADC11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44B2DE-E506-4896-B396-CE64B999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A847C-87CB-4642-98DB-CBAB04B3C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3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552"/>
            <a:ext cx="82296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140452"/>
            <a:ext cx="4040188" cy="2559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99500"/>
            <a:ext cx="4040188" cy="15805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140452"/>
            <a:ext cx="4041775" cy="2559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8699500"/>
            <a:ext cx="4041775" cy="15805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3138C0-1D81-40A8-8E1D-1798A91C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B42AA-FCBD-45B6-AF27-A522EC908DCD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35F8FC-AE6F-4C30-91DF-1F464F3C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6F4287-53D8-4355-B2C8-271EBBE4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67D88-4700-4D9F-A85C-7F2962A3B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98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F24608-F1EF-4D99-994C-52123D2E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FD82C-247F-4FCB-841E-94729FFE4D32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0379C2-F392-41BB-B5D5-90BD8CE5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4F943B-7C0A-47FA-98F0-6BCE3039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4D81F-8034-4443-854A-D7C5B2FE8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0657AB-0A88-40CE-8808-0D0965B5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A250E6-F95A-4F08-BB30-1A71DA5B911A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09B267-2923-4B04-87AE-EE1EC3B4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4BED78-949D-479F-AD25-0C5D9AAB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994C2-08B4-4C12-AF27-9323A7092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34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92200"/>
            <a:ext cx="3008313" cy="464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92202"/>
            <a:ext cx="5111750" cy="234124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740402"/>
            <a:ext cx="3008313" cy="18764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A6B8AD-C198-4F7F-BC54-0A7BF76F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B3359-8129-4629-954B-341099E364CB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BD58D0-E492-4EA1-BB72-95D1AC93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116D32-BD18-4586-989A-DB8AD167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72AC-48D5-4C04-8F47-91F4D0194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04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19202400"/>
            <a:ext cx="5486400" cy="2266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451100"/>
            <a:ext cx="5486400" cy="1645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21469352"/>
            <a:ext cx="5486400" cy="3219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269F7D-ADC8-4DBF-B32F-2B2D67B7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C3C48-5D38-41BA-90C9-617BD64F202C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91A0E1-172E-4FAD-87B7-76CE5BE7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9FF961-16F5-4289-866E-24446A6C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0CBE-1CCA-446B-992A-83A1A3618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45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06B4B9-BC6D-4690-9795-EA91F32141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9855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D66124-F013-4889-9BB9-6DC01FEB5F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6400800"/>
            <a:ext cx="8229600" cy="181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EC04A-AC51-4E1C-A1E4-252F150C5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25425400"/>
            <a:ext cx="2133600" cy="1460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89BE03E-D21E-477D-9D80-BEE3C862D523}" type="datetimeFigureOut">
              <a:rPr lang="en-US" altLang="en-US"/>
              <a:pPr/>
              <a:t>3/16/2020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E6354-36BF-400A-8CEB-44748A2BF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25425400"/>
            <a:ext cx="2895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2FF59-E939-479D-857B-4A62F0AC1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25425400"/>
            <a:ext cx="2133600" cy="1460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D1F28ACA-7668-44E6-8946-49A524DCFC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3E664A42-DECD-4AB0-B86E-9EABD1E89DD0}"/>
              </a:ext>
            </a:extLst>
          </p:cNvPr>
          <p:cNvSpPr/>
          <p:nvPr/>
        </p:nvSpPr>
        <p:spPr>
          <a:xfrm>
            <a:off x="0" y="4464048"/>
            <a:ext cx="9160668" cy="18275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14338" name="TextBox 6">
            <a:extLst>
              <a:ext uri="{FF2B5EF4-FFF2-40B4-BE49-F238E27FC236}">
                <a16:creationId xmlns:a16="http://schemas.microsoft.com/office/drawing/2014/main" id="{2EB3176A-14EC-4213-ADA3-0A6D323DD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69822"/>
            <a:ext cx="86217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E12C3B"/>
                </a:solidFill>
                <a:latin typeface="Century Gothic" panose="020B0502020202020204" pitchFamily="34" charset="0"/>
              </a:rPr>
              <a:t>COVID-19 Preparedness</a:t>
            </a: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68497061-51E0-4644-A2AA-F733AC58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079750"/>
            <a:ext cx="660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212F3F"/>
                </a:solidFill>
                <a:latin typeface="Bookman Old Style" panose="02050604050505020204" pitchFamily="18" charset="0"/>
              </a:rPr>
              <a:t>Climb supports social distancing and remote work</a:t>
            </a:r>
          </a:p>
          <a:p>
            <a:pPr algn="ctr" eaLnBrk="1" hangingPunct="1"/>
            <a:endParaRPr lang="en-US" altLang="en-US" sz="2000" dirty="0">
              <a:solidFill>
                <a:srgbClr val="212F3F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en-US" altLang="en-US" sz="2000" dirty="0">
                <a:solidFill>
                  <a:srgbClr val="212F3F"/>
                </a:solidFill>
                <a:latin typeface="Bookman Old Style" panose="02050604050505020204" pitchFamily="18" charset="0"/>
              </a:rPr>
              <a:t>Keeping your critical </a:t>
            </a:r>
            <a:r>
              <a:rPr lang="en-US" altLang="en-US" sz="2000" i="1" dirty="0">
                <a:solidFill>
                  <a:srgbClr val="212F3F"/>
                </a:solidFill>
                <a:latin typeface="Bookman Old Style" panose="02050604050505020204" pitchFamily="18" charset="0"/>
              </a:rPr>
              <a:t>in vivo</a:t>
            </a:r>
            <a:r>
              <a:rPr lang="en-US" altLang="en-US" sz="2000" dirty="0">
                <a:solidFill>
                  <a:srgbClr val="212F3F"/>
                </a:solidFill>
                <a:latin typeface="Bookman Old Style" panose="02050604050505020204" pitchFamily="18" charset="0"/>
              </a:rPr>
              <a:t> operations running during a pandemic outbreak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F5950F7-DA64-4D20-9569-57F50CC22A3B}"/>
              </a:ext>
            </a:extLst>
          </p:cNvPr>
          <p:cNvSpPr/>
          <p:nvPr/>
        </p:nvSpPr>
        <p:spPr>
          <a:xfrm>
            <a:off x="0" y="23071138"/>
            <a:ext cx="9160668" cy="4354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157117B-5132-41C0-8BB3-B864BFA9B24A}"/>
              </a:ext>
            </a:extLst>
          </p:cNvPr>
          <p:cNvCxnSpPr/>
          <p:nvPr/>
        </p:nvCxnSpPr>
        <p:spPr>
          <a:xfrm>
            <a:off x="4645057" y="24241180"/>
            <a:ext cx="0" cy="194786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4" name="Rectangle 17">
            <a:extLst>
              <a:ext uri="{FF2B5EF4-FFF2-40B4-BE49-F238E27FC236}">
                <a16:creationId xmlns:a16="http://schemas.microsoft.com/office/drawing/2014/main" id="{DF53AC7C-C24E-4ABA-8D2C-6CE81DECC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103" y="26784929"/>
            <a:ext cx="2051050" cy="5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200" b="1" dirty="0">
                <a:solidFill>
                  <a:srgbClr val="212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learn more or get more details?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B158197-F55D-43EE-8E57-2C8ACFC82060}"/>
              </a:ext>
            </a:extLst>
          </p:cNvPr>
          <p:cNvSpPr txBox="1"/>
          <p:nvPr/>
        </p:nvSpPr>
        <p:spPr>
          <a:xfrm>
            <a:off x="5599094" y="25827259"/>
            <a:ext cx="19272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212F3F"/>
                </a:solidFill>
                <a:latin typeface="Arial"/>
                <a:ea typeface="ＭＳ Ｐゴシック" charset="0"/>
                <a:cs typeface="Arial"/>
              </a:rPr>
              <a:t>www.rockstepsolutions.com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C900A-1BF7-4412-B308-0257D3B5769A}"/>
              </a:ext>
            </a:extLst>
          </p:cNvPr>
          <p:cNvCxnSpPr/>
          <p:nvPr/>
        </p:nvCxnSpPr>
        <p:spPr>
          <a:xfrm>
            <a:off x="1411288" y="2865438"/>
            <a:ext cx="6604000" cy="0"/>
          </a:xfrm>
          <a:prstGeom prst="line">
            <a:avLst/>
          </a:prstGeom>
          <a:ln>
            <a:solidFill>
              <a:srgbClr val="56A2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5623060-2820-41B3-BB55-28217C9EE1CA}"/>
              </a:ext>
            </a:extLst>
          </p:cNvPr>
          <p:cNvCxnSpPr>
            <a:cxnSpLocks/>
          </p:cNvCxnSpPr>
          <p:nvPr/>
        </p:nvCxnSpPr>
        <p:spPr>
          <a:xfrm>
            <a:off x="4579939" y="5138741"/>
            <a:ext cx="47624" cy="1763553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7DC9399-1416-4949-98D0-C0CC4F1FAE35}"/>
              </a:ext>
            </a:extLst>
          </p:cNvPr>
          <p:cNvSpPr/>
          <p:nvPr/>
        </p:nvSpPr>
        <p:spPr>
          <a:xfrm>
            <a:off x="555625" y="5861050"/>
            <a:ext cx="2990850" cy="1778000"/>
          </a:xfrm>
          <a:prstGeom prst="roundRect">
            <a:avLst/>
          </a:prstGeom>
          <a:solidFill>
            <a:srgbClr val="6DAC4F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E88CDE-8E13-4D28-8F54-692D6EC9638B}"/>
              </a:ext>
            </a:extLst>
          </p:cNvPr>
          <p:cNvSpPr/>
          <p:nvPr/>
        </p:nvSpPr>
        <p:spPr>
          <a:xfrm>
            <a:off x="3032916" y="6217248"/>
            <a:ext cx="1138447" cy="1109180"/>
          </a:xfrm>
          <a:prstGeom prst="ellipse">
            <a:avLst/>
          </a:prstGeom>
          <a:solidFill>
            <a:schemeClr val="tx2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55" name="TextBox 45">
            <a:extLst>
              <a:ext uri="{FF2B5EF4-FFF2-40B4-BE49-F238E27FC236}">
                <a16:creationId xmlns:a16="http://schemas.microsoft.com/office/drawing/2014/main" id="{CA23CC42-701E-4B51-AB95-7EF3B5004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6575363"/>
            <a:ext cx="2116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Lao UI" panose="020B0502040204020203" pitchFamily="34" charset="0"/>
              </a:rPr>
              <a:t>Climb allows users to continue working remotely</a:t>
            </a:r>
          </a:p>
          <a:p>
            <a:pPr eaLnBrk="1" hangingPunct="1"/>
            <a:endParaRPr lang="en-US" alt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Lao UI" panose="020B0502040204020203" pitchFamily="34" charset="0"/>
            </a:endParaRPr>
          </a:p>
          <a:p>
            <a:pPr eaLnBrk="1" hangingPunct="1"/>
            <a:r>
              <a:rPr lang="en-US" altLang="en-US" sz="12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Lao UI" panose="020B0502040204020203" pitchFamily="34" charset="0"/>
              </a:rPr>
              <a:t>Cloud first born mobile</a:t>
            </a:r>
            <a:r>
              <a:rPr lang="en-US" alt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Lao UI" panose="020B0502040204020203" pitchFamily="34" charset="0"/>
              </a:rPr>
              <a:t> </a:t>
            </a:r>
          </a:p>
        </p:txBody>
      </p:sp>
      <p:sp>
        <p:nvSpPr>
          <p:cNvPr id="14356" name="TextBox 137">
            <a:extLst>
              <a:ext uri="{FF2B5EF4-FFF2-40B4-BE49-F238E27FC236}">
                <a16:creationId xmlns:a16="http://schemas.microsoft.com/office/drawing/2014/main" id="{5C34FFD5-0DEB-44B3-A330-3DFA63638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5994400"/>
            <a:ext cx="2582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212F3F"/>
                </a:solidFill>
                <a:latin typeface="Century Gothic" panose="020B0502020202020204" pitchFamily="34" charset="0"/>
              </a:rPr>
              <a:t>Using Climb to Manage Critical Ops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518A098-FDC9-4A5F-A9DA-95500E1CA9E8}"/>
              </a:ext>
            </a:extLst>
          </p:cNvPr>
          <p:cNvCxnSpPr>
            <a:cxnSpLocks/>
            <a:stCxn id="44" idx="6"/>
          </p:cNvCxnSpPr>
          <p:nvPr/>
        </p:nvCxnSpPr>
        <p:spPr>
          <a:xfrm flipV="1">
            <a:off x="4171363" y="6737350"/>
            <a:ext cx="421275" cy="34488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66" name="Group 155">
            <a:extLst>
              <a:ext uri="{FF2B5EF4-FFF2-40B4-BE49-F238E27FC236}">
                <a16:creationId xmlns:a16="http://schemas.microsoft.com/office/drawing/2014/main" id="{E743283D-0B7F-4B2E-9573-629BA3A33B3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611808" y="8162246"/>
            <a:ext cx="4042396" cy="4556215"/>
            <a:chOff x="4962685" y="5433046"/>
            <a:chExt cx="4014551" cy="1778000"/>
          </a:xfrm>
          <a:solidFill>
            <a:schemeClr val="tx2"/>
          </a:solidFill>
        </p:grpSpPr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7564A643-25A9-4D58-B5C3-D07F45AD985A}"/>
                </a:ext>
              </a:extLst>
            </p:cNvPr>
            <p:cNvSpPr/>
            <p:nvPr/>
          </p:nvSpPr>
          <p:spPr>
            <a:xfrm>
              <a:off x="4962685" y="5433046"/>
              <a:ext cx="2990673" cy="1778000"/>
            </a:xfrm>
            <a:prstGeom prst="roundRect">
              <a:avLst/>
            </a:prstGeom>
            <a:grpFill/>
            <a:ln w="285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9799912-3C75-43C2-B0C9-624AB5D1120B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8307352" y="6450892"/>
              <a:ext cx="669884" cy="1173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67" name="TextBox 159">
            <a:extLst>
              <a:ext uri="{FF2B5EF4-FFF2-40B4-BE49-F238E27FC236}">
                <a16:creationId xmlns:a16="http://schemas.microsoft.com/office/drawing/2014/main" id="{463BA970-B6E7-4129-9E56-D1A1FF5B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279" y="8936136"/>
            <a:ext cx="2273300" cy="376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Caring for animals is not optional. Send remote instructions to animal care takers with Climb.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Animal technicians can get their to-do lists for animal welfare checks through Climb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If an animal is observed in destress, technicians can take notes, a photo, or video, drop them into Climb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Climb maintains clinical records that can be viewed by vet staff Treatment plan execution can be monitored in real time</a:t>
            </a:r>
          </a:p>
          <a:p>
            <a:endParaRPr lang="en-US" sz="105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4368" name="TextBox 160">
            <a:extLst>
              <a:ext uri="{FF2B5EF4-FFF2-40B4-BE49-F238E27FC236}">
                <a16:creationId xmlns:a16="http://schemas.microsoft.com/office/drawing/2014/main" id="{29CA5D4A-2985-413D-873C-0BB88E718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534" y="8453963"/>
            <a:ext cx="257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Animal Welfare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D38A22F7-E671-47B3-91E1-5997B844945B}"/>
              </a:ext>
            </a:extLst>
          </p:cNvPr>
          <p:cNvSpPr/>
          <p:nvPr/>
        </p:nvSpPr>
        <p:spPr>
          <a:xfrm>
            <a:off x="499440" y="12135089"/>
            <a:ext cx="2990850" cy="3943967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72" name="TextBox 164">
            <a:extLst>
              <a:ext uri="{FF2B5EF4-FFF2-40B4-BE49-F238E27FC236}">
                <a16:creationId xmlns:a16="http://schemas.microsoft.com/office/drawing/2014/main" id="{15C1B49B-8B83-4430-9E80-982CEAC2E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15" y="12301777"/>
            <a:ext cx="25812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212F3F"/>
                </a:solidFill>
                <a:latin typeface="Century Gothic" panose="020B0502020202020204" pitchFamily="34" charset="0"/>
              </a:rPr>
              <a:t>Remote Communication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94E588EC-0238-4E19-997F-80F43A992C70}"/>
              </a:ext>
            </a:extLst>
          </p:cNvPr>
          <p:cNvCxnSpPr/>
          <p:nvPr/>
        </p:nvCxnSpPr>
        <p:spPr>
          <a:xfrm flipV="1">
            <a:off x="3930652" y="13363885"/>
            <a:ext cx="635000" cy="635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id="{D42D8F2F-61CD-4DA2-A34B-B44CB2C8A07D}"/>
              </a:ext>
            </a:extLst>
          </p:cNvPr>
          <p:cNvSpPr/>
          <p:nvPr/>
        </p:nvSpPr>
        <p:spPr>
          <a:xfrm rot="10800000">
            <a:off x="5690410" y="13079078"/>
            <a:ext cx="2990850" cy="3387468"/>
          </a:xfrm>
          <a:prstGeom prst="roundRect">
            <a:avLst/>
          </a:prstGeom>
          <a:solidFill>
            <a:srgbClr val="6DAC4F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E9E6810-67CD-4C6C-BEAC-A2880E9EDB4F}"/>
              </a:ext>
            </a:extLst>
          </p:cNvPr>
          <p:cNvCxnSpPr/>
          <p:nvPr/>
        </p:nvCxnSpPr>
        <p:spPr>
          <a:xfrm rot="10800000" flipV="1">
            <a:off x="4645057" y="14520488"/>
            <a:ext cx="635000" cy="635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80" name="TextBox 177">
            <a:extLst>
              <a:ext uri="{FF2B5EF4-FFF2-40B4-BE49-F238E27FC236}">
                <a16:creationId xmlns:a16="http://schemas.microsoft.com/office/drawing/2014/main" id="{B2FED934-8F13-471E-8671-E1DC69B43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534" y="13292234"/>
            <a:ext cx="2571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212F3F"/>
                </a:solidFill>
                <a:latin typeface="Century Gothic" panose="020B0502020202020204" pitchFamily="34" charset="0"/>
              </a:rPr>
              <a:t>Remote Study Planning and Scheduling </a:t>
            </a:r>
          </a:p>
          <a:p>
            <a:pPr eaLnBrk="1" hangingPunct="1"/>
            <a:endParaRPr lang="en-US" altLang="en-US" sz="1400" b="1" dirty="0">
              <a:solidFill>
                <a:srgbClr val="212F3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ABE2F11-3514-494C-95EB-B082E4DC477B}"/>
              </a:ext>
            </a:extLst>
          </p:cNvPr>
          <p:cNvCxnSpPr/>
          <p:nvPr/>
        </p:nvCxnSpPr>
        <p:spPr>
          <a:xfrm flipV="1">
            <a:off x="3930652" y="9986026"/>
            <a:ext cx="635000" cy="635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63FA5908-B290-46D2-AE6B-D66F3E78C565}"/>
              </a:ext>
            </a:extLst>
          </p:cNvPr>
          <p:cNvSpPr/>
          <p:nvPr/>
        </p:nvSpPr>
        <p:spPr>
          <a:xfrm>
            <a:off x="466726" y="16560804"/>
            <a:ext cx="2990850" cy="4658511"/>
          </a:xfrm>
          <a:prstGeom prst="roundRect">
            <a:avLst/>
          </a:prstGeom>
          <a:solidFill>
            <a:schemeClr val="tx2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4389" name="TextBox 187">
            <a:extLst>
              <a:ext uri="{FF2B5EF4-FFF2-40B4-BE49-F238E27FC236}">
                <a16:creationId xmlns:a16="http://schemas.microsoft.com/office/drawing/2014/main" id="{8FCA12D0-E582-4E3D-92E4-1B1FD833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67" y="17429946"/>
            <a:ext cx="1020763" cy="27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Scientist</a:t>
            </a:r>
          </a:p>
        </p:txBody>
      </p:sp>
      <p:sp>
        <p:nvSpPr>
          <p:cNvPr id="14390" name="TextBox 188">
            <a:extLst>
              <a:ext uri="{FF2B5EF4-FFF2-40B4-BE49-F238E27FC236}">
                <a16:creationId xmlns:a16="http://schemas.microsoft.com/office/drawing/2014/main" id="{1DF421C0-D321-4A8A-A903-972DC8DC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6859250"/>
            <a:ext cx="2582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</a:rPr>
              <a:t>Role             Remote Options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89210B7-C8EA-4AED-A237-1616353DB88E}"/>
              </a:ext>
            </a:extLst>
          </p:cNvPr>
          <p:cNvCxnSpPr/>
          <p:nvPr/>
        </p:nvCxnSpPr>
        <p:spPr>
          <a:xfrm flipV="1">
            <a:off x="3992563" y="17763522"/>
            <a:ext cx="635000" cy="635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1B1DD3-A3E0-40B5-9C98-B3A0AEF06540}"/>
              </a:ext>
            </a:extLst>
          </p:cNvPr>
          <p:cNvCxnSpPr>
            <a:cxnSpLocks/>
          </p:cNvCxnSpPr>
          <p:nvPr/>
        </p:nvCxnSpPr>
        <p:spPr>
          <a:xfrm>
            <a:off x="724443" y="16680720"/>
            <a:ext cx="7396" cy="4489387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CBCE291-A702-4785-ACEA-D1856BA185CA}"/>
              </a:ext>
            </a:extLst>
          </p:cNvPr>
          <p:cNvSpPr/>
          <p:nvPr/>
        </p:nvSpPr>
        <p:spPr>
          <a:xfrm>
            <a:off x="669532" y="17498749"/>
            <a:ext cx="133350" cy="131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CADD7145-BC3A-4D17-8E62-85B5D898F6C8}"/>
              </a:ext>
            </a:extLst>
          </p:cNvPr>
          <p:cNvSpPr/>
          <p:nvPr/>
        </p:nvSpPr>
        <p:spPr>
          <a:xfrm>
            <a:off x="663054" y="18061518"/>
            <a:ext cx="133350" cy="133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4F43BEDD-27F7-4C36-B0AF-7642D4629A40}"/>
              </a:ext>
            </a:extLst>
          </p:cNvPr>
          <p:cNvSpPr/>
          <p:nvPr/>
        </p:nvSpPr>
        <p:spPr>
          <a:xfrm>
            <a:off x="675483" y="18734874"/>
            <a:ext cx="133350" cy="133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C0B5F9C1-C7DD-42A2-8145-80E61429CE3D}"/>
              </a:ext>
            </a:extLst>
          </p:cNvPr>
          <p:cNvSpPr/>
          <p:nvPr/>
        </p:nvSpPr>
        <p:spPr>
          <a:xfrm>
            <a:off x="665164" y="19469887"/>
            <a:ext cx="133350" cy="131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400" name="Group 203">
            <a:extLst>
              <a:ext uri="{FF2B5EF4-FFF2-40B4-BE49-F238E27FC236}">
                <a16:creationId xmlns:a16="http://schemas.microsoft.com/office/drawing/2014/main" id="{6C89B70C-0F81-4CEF-A7FC-1D736AD1A31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637882" y="19398006"/>
            <a:ext cx="4020342" cy="3032125"/>
            <a:chOff x="4961098" y="5433047"/>
            <a:chExt cx="4020103" cy="1778000"/>
          </a:xfrm>
        </p:grpSpPr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850A1E39-83BC-419F-9C79-C138F848D3DB}"/>
                </a:ext>
              </a:extLst>
            </p:cNvPr>
            <p:cNvSpPr/>
            <p:nvPr/>
          </p:nvSpPr>
          <p:spPr>
            <a:xfrm>
              <a:off x="4961098" y="5433047"/>
              <a:ext cx="2990672" cy="1778000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78D603E-ACFC-4033-9C4F-F84A901B9AF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8362907" y="6446869"/>
              <a:ext cx="618294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01" name="TextBox 207">
            <a:extLst>
              <a:ext uri="{FF2B5EF4-FFF2-40B4-BE49-F238E27FC236}">
                <a16:creationId xmlns:a16="http://schemas.microsoft.com/office/drawing/2014/main" id="{F85C713B-8DAD-4460-84D4-52FBD00F9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011" y="20008241"/>
            <a:ext cx="216421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Data captured directly into Climb, no transcriptions</a:t>
            </a:r>
          </a:p>
          <a:p>
            <a:pPr eaLnBrk="1" hangingPunct="1"/>
            <a:endParaRPr lang="en-US" alt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r>
              <a:rPr lang="en-US" alt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Data Scientists retrieve data remotely from Climb for analysis.</a:t>
            </a:r>
          </a:p>
          <a:p>
            <a:pPr eaLnBrk="1" hangingPunct="1"/>
            <a:endParaRPr lang="en-US" alt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r>
              <a:rPr lang="en-US" alt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Data scientists have 360 visibility into how tasks are conducted, including timing and notes from technicians</a:t>
            </a:r>
          </a:p>
        </p:txBody>
      </p:sp>
      <p:sp>
        <p:nvSpPr>
          <p:cNvPr id="14402" name="TextBox 208">
            <a:extLst>
              <a:ext uri="{FF2B5EF4-FFF2-40B4-BE49-F238E27FC236}">
                <a16:creationId xmlns:a16="http://schemas.microsoft.com/office/drawing/2014/main" id="{EF7A79FE-35E2-4902-BD3C-267FC2FA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449" y="19527715"/>
            <a:ext cx="2573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dirty="0">
                <a:latin typeface="Century Gothic" panose="020B0502020202020204" pitchFamily="34" charset="0"/>
              </a:rPr>
              <a:t>Data Wrangling for Analysis</a:t>
            </a:r>
          </a:p>
        </p:txBody>
      </p:sp>
      <p:pic>
        <p:nvPicPr>
          <p:cNvPr id="14408" name="Picture 54">
            <a:extLst>
              <a:ext uri="{FF2B5EF4-FFF2-40B4-BE49-F238E27FC236}">
                <a16:creationId xmlns:a16="http://schemas.microsoft.com/office/drawing/2014/main" id="{3EBC7478-3A9A-4D66-9B95-96D096278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51" y="6467784"/>
            <a:ext cx="883651" cy="5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Oval 100">
            <a:extLst>
              <a:ext uri="{FF2B5EF4-FFF2-40B4-BE49-F238E27FC236}">
                <a16:creationId xmlns:a16="http://schemas.microsoft.com/office/drawing/2014/main" id="{25DB0B01-3ED6-489A-BC19-77853BB8A50E}"/>
              </a:ext>
            </a:extLst>
          </p:cNvPr>
          <p:cNvSpPr/>
          <p:nvPr/>
        </p:nvSpPr>
        <p:spPr>
          <a:xfrm>
            <a:off x="665164" y="20129287"/>
            <a:ext cx="133350" cy="131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CDDC3DE-5FFE-4D4B-9736-F40C217990B1}"/>
              </a:ext>
            </a:extLst>
          </p:cNvPr>
          <p:cNvSpPr/>
          <p:nvPr/>
        </p:nvSpPr>
        <p:spPr>
          <a:xfrm>
            <a:off x="666229" y="20711239"/>
            <a:ext cx="133350" cy="131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TextBox 187">
            <a:extLst>
              <a:ext uri="{FF2B5EF4-FFF2-40B4-BE49-F238E27FC236}">
                <a16:creationId xmlns:a16="http://schemas.microsoft.com/office/drawing/2014/main" id="{9318A5C7-1103-4F66-A43E-33782EB0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769" y="17374826"/>
            <a:ext cx="180240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Study design and progress monitoring</a:t>
            </a: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r>
              <a:rPr lang="en-US" altLang="en-US" sz="1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Data retrieval and analysis</a:t>
            </a: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r>
              <a:rPr lang="en-US" altLang="en-US" sz="1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Scheduling &amp; tasking, data QC</a:t>
            </a: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r>
              <a:rPr lang="en-US" altLang="en-US" sz="1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Receive workflow, instructions, and tasks, communicate with team via in-app messaging</a:t>
            </a: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r>
              <a:rPr lang="en-US" altLang="en-US" sz="1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Reviewing health records, setting up and monitoring treatment plans</a:t>
            </a: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r>
              <a:rPr lang="en-US" altLang="en-US" sz="10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Systems management and security</a:t>
            </a: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endParaRPr lang="en-US" altLang="en-US" sz="100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07" name="TextBox 187">
            <a:extLst>
              <a:ext uri="{FF2B5EF4-FFF2-40B4-BE49-F238E27FC236}">
                <a16:creationId xmlns:a16="http://schemas.microsoft.com/office/drawing/2014/main" id="{6CD3159C-F435-4285-BA55-432B8D6C8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43" y="17896341"/>
            <a:ext cx="1020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Data Analyst</a:t>
            </a:r>
          </a:p>
        </p:txBody>
      </p:sp>
      <p:sp>
        <p:nvSpPr>
          <p:cNvPr id="108" name="TextBox 187">
            <a:extLst>
              <a:ext uri="{FF2B5EF4-FFF2-40B4-BE49-F238E27FC236}">
                <a16:creationId xmlns:a16="http://schemas.microsoft.com/office/drawing/2014/main" id="{0189B7B4-3F0D-4216-BF35-6E75C146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3" y="18435487"/>
            <a:ext cx="10136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Study Director/  Lab Manager</a:t>
            </a:r>
          </a:p>
        </p:txBody>
      </p:sp>
      <p:sp>
        <p:nvSpPr>
          <p:cNvPr id="109" name="TextBox 187">
            <a:extLst>
              <a:ext uri="{FF2B5EF4-FFF2-40B4-BE49-F238E27FC236}">
                <a16:creationId xmlns:a16="http://schemas.microsoft.com/office/drawing/2014/main" id="{C1C901B1-F51D-470B-9F0F-2FDD777BF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04" y="19335038"/>
            <a:ext cx="1020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Lab technician</a:t>
            </a:r>
          </a:p>
        </p:txBody>
      </p:sp>
      <p:sp>
        <p:nvSpPr>
          <p:cNvPr id="110" name="TextBox 187">
            <a:extLst>
              <a:ext uri="{FF2B5EF4-FFF2-40B4-BE49-F238E27FC236}">
                <a16:creationId xmlns:a16="http://schemas.microsoft.com/office/drawing/2014/main" id="{2F51DB26-4337-4173-9689-73ABC65BF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5" y="20099331"/>
            <a:ext cx="1195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Veterinarian</a:t>
            </a:r>
          </a:p>
        </p:txBody>
      </p:sp>
      <p:sp>
        <p:nvSpPr>
          <p:cNvPr id="111" name="TextBox 187">
            <a:extLst>
              <a:ext uri="{FF2B5EF4-FFF2-40B4-BE49-F238E27FC236}">
                <a16:creationId xmlns:a16="http://schemas.microsoft.com/office/drawing/2014/main" id="{CB29BA71-A304-4655-8F0E-8BFFBC20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5" y="20637842"/>
            <a:ext cx="1020763" cy="27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IT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8B0CEAA-9E05-4891-B525-8260D2EA1ABA}"/>
              </a:ext>
            </a:extLst>
          </p:cNvPr>
          <p:cNvGrpSpPr/>
          <p:nvPr/>
        </p:nvGrpSpPr>
        <p:grpSpPr>
          <a:xfrm>
            <a:off x="3291222" y="17223917"/>
            <a:ext cx="1219596" cy="1219596"/>
            <a:chOff x="5180172" y="832429"/>
            <a:chExt cx="1219596" cy="1219596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DD11A12-929C-4CDE-969F-95C7531C615B}"/>
                </a:ext>
              </a:extLst>
            </p:cNvPr>
            <p:cNvSpPr/>
            <p:nvPr/>
          </p:nvSpPr>
          <p:spPr>
            <a:xfrm>
              <a:off x="5180172" y="832429"/>
              <a:ext cx="1219596" cy="1219596"/>
            </a:xfrm>
            <a:prstGeom prst="ellipse">
              <a:avLst/>
            </a:prstGeom>
            <a:blipFill rotWithShape="0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Oval 4">
              <a:extLst>
                <a:ext uri="{FF2B5EF4-FFF2-40B4-BE49-F238E27FC236}">
                  <a16:creationId xmlns:a16="http://schemas.microsoft.com/office/drawing/2014/main" id="{44A74FAA-A853-4524-93BD-DD28A0D0EB9D}"/>
                </a:ext>
              </a:extLst>
            </p:cNvPr>
            <p:cNvSpPr txBox="1"/>
            <p:nvPr/>
          </p:nvSpPr>
          <p:spPr>
            <a:xfrm>
              <a:off x="5358778" y="1011035"/>
              <a:ext cx="862384" cy="86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1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8" name="TextBox 182">
            <a:extLst>
              <a:ext uri="{FF2B5EF4-FFF2-40B4-BE49-F238E27FC236}">
                <a16:creationId xmlns:a16="http://schemas.microsoft.com/office/drawing/2014/main" id="{B9C57D83-5174-4FCB-9FC1-F5F5D7EC1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489" y="12858092"/>
            <a:ext cx="233322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Climb’s message center is used to communicate messages and  leave an audit trail for compliance</a:t>
            </a:r>
          </a:p>
          <a:p>
            <a:pPr marL="0" indent="0">
              <a:buNone/>
            </a:pPr>
            <a:endParaRPr 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0" indent="0">
              <a:buNone/>
            </a:pPr>
            <a:r>
              <a:rPr 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Veterinarians diagnose and set up treatment plans remotely via Climb’s clinical facet</a:t>
            </a:r>
          </a:p>
          <a:p>
            <a:pPr marL="0" indent="0">
              <a:buNone/>
            </a:pPr>
            <a:endParaRPr 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0" indent="0">
              <a:buNone/>
            </a:pPr>
            <a:r>
              <a:rPr 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Using Climb, treatment plans and clinical records can be used to communicate between technicians and vet staff</a:t>
            </a:r>
          </a:p>
          <a:p>
            <a:pPr marL="0" indent="0">
              <a:buNone/>
            </a:pPr>
            <a:endParaRPr 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0" indent="0">
              <a:buNone/>
            </a:pPr>
            <a:r>
              <a:rPr 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Treatment plan execution is monitored in real time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9172EE-6E41-408D-B5A9-F5621A440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698" y="9166729"/>
            <a:ext cx="1233684" cy="1233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EA1CC5-523A-4099-A02E-25E2A54BB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052" y="196052"/>
            <a:ext cx="1743607" cy="17436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2EB702-FBF9-4200-8784-FBB2D68A3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9827" y="20144216"/>
            <a:ext cx="1202204" cy="1202204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3AD5647A-86B3-4B80-BD7E-5B42213AB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374" y="24373564"/>
            <a:ext cx="1781163" cy="13441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5063AC-1345-476B-98D7-3E9A215A1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264" y="12718462"/>
            <a:ext cx="1315739" cy="1315739"/>
          </a:xfrm>
          <a:prstGeom prst="rect">
            <a:avLst/>
          </a:prstGeom>
        </p:spPr>
      </p:pic>
      <p:sp>
        <p:nvSpPr>
          <p:cNvPr id="148" name="TextBox 182">
            <a:extLst>
              <a:ext uri="{FF2B5EF4-FFF2-40B4-BE49-F238E27FC236}">
                <a16:creationId xmlns:a16="http://schemas.microsoft.com/office/drawing/2014/main" id="{B7617654-8D5C-47EE-A5D9-57928514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28" y="13952695"/>
            <a:ext cx="23518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Study directors and lab managers use Climb to schedule resources and track progress</a:t>
            </a:r>
          </a:p>
          <a:p>
            <a:pPr eaLnBrk="1" hangingPunct="1"/>
            <a:endParaRPr lang="en-US" alt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r>
              <a:rPr lang="en-US" alt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Study teams are tasked remotely via the Climb workflow engine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eaLnBrk="1" hangingPunct="1"/>
            <a:r>
              <a:rPr lang="en-US" altLang="en-US" sz="1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Studies schedules are easily updated via the Climb scheduling tools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34" name="Picture 33" descr="A screenshot of a computer&#10;&#10;Description automatically generated">
            <a:extLst>
              <a:ext uri="{FF2B5EF4-FFF2-40B4-BE49-F238E27FC236}">
                <a16:creationId xmlns:a16="http://schemas.microsoft.com/office/drawing/2014/main" id="{CA64FE18-87CB-4C13-8C6F-8F258D7150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8434259"/>
            <a:ext cx="3986114" cy="2739776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8A1F61A-4E77-4CEC-B545-5006037D316D}"/>
              </a:ext>
            </a:extLst>
          </p:cNvPr>
          <p:cNvCxnSpPr/>
          <p:nvPr/>
        </p:nvCxnSpPr>
        <p:spPr>
          <a:xfrm flipV="1">
            <a:off x="4584999" y="7432884"/>
            <a:ext cx="635000" cy="635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A screen shot of a computer&#10;&#10;Description automatically generated">
            <a:extLst>
              <a:ext uri="{FF2B5EF4-FFF2-40B4-BE49-F238E27FC236}">
                <a16:creationId xmlns:a16="http://schemas.microsoft.com/office/drawing/2014/main" id="{06FFCAFA-9CDB-4B55-BA82-BE444933E6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3628" y="5490569"/>
            <a:ext cx="4729698" cy="2636154"/>
          </a:xfrm>
          <a:prstGeom prst="rect">
            <a:avLst/>
          </a:prstGeom>
        </p:spPr>
      </p:pic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522885-5F7D-415C-8747-66559CD9A052}"/>
              </a:ext>
            </a:extLst>
          </p:cNvPr>
          <p:cNvCxnSpPr>
            <a:cxnSpLocks/>
          </p:cNvCxnSpPr>
          <p:nvPr/>
        </p:nvCxnSpPr>
        <p:spPr>
          <a:xfrm flipV="1">
            <a:off x="4599449" y="18212145"/>
            <a:ext cx="1001749" cy="635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DCA839C7-CCBF-4C66-B152-C74B01A1FC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6839" y="13907787"/>
            <a:ext cx="1225402" cy="1225402"/>
          </a:xfrm>
          <a:prstGeom prst="rect">
            <a:avLst/>
          </a:prstGeom>
        </p:spPr>
      </p:pic>
      <p:pic>
        <p:nvPicPr>
          <p:cNvPr id="50" name="Picture 49" descr="A screen shot of a computer&#10;&#10;Description automatically generated">
            <a:extLst>
              <a:ext uri="{FF2B5EF4-FFF2-40B4-BE49-F238E27FC236}">
                <a16:creationId xmlns:a16="http://schemas.microsoft.com/office/drawing/2014/main" id="{AEB92856-FC4D-47CC-8E0B-36B7B8B803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6210" y="16445685"/>
            <a:ext cx="4034368" cy="3025776"/>
          </a:xfrm>
          <a:prstGeom prst="rect">
            <a:avLst/>
          </a:prstGeom>
        </p:spPr>
      </p:pic>
      <p:sp>
        <p:nvSpPr>
          <p:cNvPr id="172" name="TextBox 182">
            <a:extLst>
              <a:ext uri="{FF2B5EF4-FFF2-40B4-BE49-F238E27FC236}">
                <a16:creationId xmlns:a16="http://schemas.microsoft.com/office/drawing/2014/main" id="{8B44C016-80C9-4164-8B0E-B50861715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45" y="24337948"/>
            <a:ext cx="42073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 i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During this COVID-19 crisis, we are here to help research organizations maintain business continuity. Climb™ is ideal for managing all your in vivo operations with safe social distancing to help minimize risk to your staff and your research. </a:t>
            </a:r>
            <a:r>
              <a:rPr lang="en-US" sz="1200" i="1" dirty="0" err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RockStep</a:t>
            </a:r>
            <a:r>
              <a:rPr lang="en-US" sz="1200" i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is working with our customers and partners to ensure everyone who needs a solution gets one.</a:t>
            </a:r>
            <a:endParaRPr 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sz="1200" i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 </a:t>
            </a:r>
            <a:endParaRPr 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en-US" sz="1200" i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Chuck Donnelly(CEO) &amp; Julie Morrison (President)</a:t>
            </a:r>
            <a:endParaRPr lang="en-US" sz="12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29BEA328F2C64FBDB41985E94551D0" ma:contentTypeVersion="5" ma:contentTypeDescription="Create a new document." ma:contentTypeScope="" ma:versionID="429e4fb689e55d2a349ba01d5dd6d5ce">
  <xsd:schema xmlns:xsd="http://www.w3.org/2001/XMLSchema" xmlns:xs="http://www.w3.org/2001/XMLSchema" xmlns:p="http://schemas.microsoft.com/office/2006/metadata/properties" xmlns:ns3="2c161f75-391f-4559-8972-529da24b63b6" xmlns:ns4="06da66fb-ef21-4db7-8b70-ff87269e519e" targetNamespace="http://schemas.microsoft.com/office/2006/metadata/properties" ma:root="true" ma:fieldsID="cc3ed942619c8be0ba5cde72c04ba714" ns3:_="" ns4:_="">
    <xsd:import namespace="2c161f75-391f-4559-8972-529da24b63b6"/>
    <xsd:import namespace="06da66fb-ef21-4db7-8b70-ff87269e51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61f75-391f-4559-8972-529da24b63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a66fb-ef21-4db7-8b70-ff87269e51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4813F5-0A94-4B06-A16A-5D1E83811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161f75-391f-4559-8972-529da24b63b6"/>
    <ds:schemaRef ds:uri="06da66fb-ef21-4db7-8b70-ff87269e51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C8CFA2-847B-4B26-BE09-7740F5968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1581DF-8689-466D-A5AE-0EA6EEA1C9B0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6da66fb-ef21-4db7-8b70-ff87269e519e"/>
    <ds:schemaRef ds:uri="2c161f75-391f-4559-8972-529da24b63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13378</TotalTime>
  <Words>388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MS PGothic</vt:lpstr>
      <vt:lpstr>Arial</vt:lpstr>
      <vt:lpstr>Century Gothic</vt:lpstr>
      <vt:lpstr>Bookman Old Style</vt:lpstr>
      <vt:lpstr>Office Theme</vt:lpstr>
      <vt:lpstr>PowerPoint Presentation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RSS_Corin Balan</cp:lastModifiedBy>
  <cp:revision>269</cp:revision>
  <cp:lastPrinted>2015-02-25T21:45:26Z</cp:lastPrinted>
  <dcterms:created xsi:type="dcterms:W3CDTF">2013-02-06T15:19:00Z</dcterms:created>
  <dcterms:modified xsi:type="dcterms:W3CDTF">2020-03-17T01:00:47Z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0x010100F929BEA328F2C64FBDB41985E94551D0</vt:lpwstr>
  </property>
</Properties>
</file>